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69"/>
  </p:notesMasterIdLst>
  <p:sldIdLst>
    <p:sldId id="256" r:id="rId2"/>
    <p:sldId id="947" r:id="rId3"/>
    <p:sldId id="471" r:id="rId4"/>
    <p:sldId id="763" r:id="rId5"/>
    <p:sldId id="579" r:id="rId6"/>
    <p:sldId id="499" r:id="rId7"/>
    <p:sldId id="1110" r:id="rId8"/>
    <p:sldId id="703" r:id="rId9"/>
    <p:sldId id="707" r:id="rId10"/>
    <p:sldId id="709" r:id="rId11"/>
    <p:sldId id="584" r:id="rId12"/>
    <p:sldId id="872" r:id="rId13"/>
    <p:sldId id="871" r:id="rId14"/>
    <p:sldId id="662" r:id="rId15"/>
    <p:sldId id="578" r:id="rId16"/>
    <p:sldId id="510" r:id="rId17"/>
    <p:sldId id="549" r:id="rId18"/>
    <p:sldId id="577" r:id="rId19"/>
    <p:sldId id="551" r:id="rId20"/>
    <p:sldId id="869" r:id="rId21"/>
    <p:sldId id="1055" r:id="rId22"/>
    <p:sldId id="553" r:id="rId23"/>
    <p:sldId id="1111" r:id="rId24"/>
    <p:sldId id="1094" r:id="rId25"/>
    <p:sldId id="1090" r:id="rId26"/>
    <p:sldId id="518" r:id="rId27"/>
    <p:sldId id="1112" r:id="rId28"/>
    <p:sldId id="587" r:id="rId29"/>
    <p:sldId id="1095" r:id="rId30"/>
    <p:sldId id="1096" r:id="rId31"/>
    <p:sldId id="1097" r:id="rId32"/>
    <p:sldId id="1098" r:id="rId33"/>
    <p:sldId id="639" r:id="rId34"/>
    <p:sldId id="1020" r:id="rId35"/>
    <p:sldId id="514" r:id="rId36"/>
    <p:sldId id="966" r:id="rId37"/>
    <p:sldId id="967" r:id="rId38"/>
    <p:sldId id="968" r:id="rId39"/>
    <p:sldId id="603" r:id="rId40"/>
    <p:sldId id="970" r:id="rId41"/>
    <p:sldId id="897" r:id="rId42"/>
    <p:sldId id="1099" r:id="rId43"/>
    <p:sldId id="889" r:id="rId44"/>
    <p:sldId id="744" r:id="rId45"/>
    <p:sldId id="1100" r:id="rId46"/>
    <p:sldId id="1069" r:id="rId47"/>
    <p:sldId id="887" r:id="rId48"/>
    <p:sldId id="976" r:id="rId49"/>
    <p:sldId id="1101" r:id="rId50"/>
    <p:sldId id="974" r:id="rId51"/>
    <p:sldId id="940" r:id="rId52"/>
    <p:sldId id="927" r:id="rId53"/>
    <p:sldId id="928" r:id="rId54"/>
    <p:sldId id="1093" r:id="rId55"/>
    <p:sldId id="1102" r:id="rId56"/>
    <p:sldId id="1113" r:id="rId57"/>
    <p:sldId id="1114" r:id="rId58"/>
    <p:sldId id="1044" r:id="rId59"/>
    <p:sldId id="1103" r:id="rId60"/>
    <p:sldId id="1104" r:id="rId61"/>
    <p:sldId id="1092" r:id="rId62"/>
    <p:sldId id="1091" r:id="rId63"/>
    <p:sldId id="1107" r:id="rId64"/>
    <p:sldId id="1106" r:id="rId65"/>
    <p:sldId id="1108" r:id="rId66"/>
    <p:sldId id="1109" r:id="rId67"/>
    <p:sldId id="550" r:id="rId68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47"/>
            <p14:sldId id="471"/>
            <p14:sldId id="763"/>
            <p14:sldId id="579"/>
            <p14:sldId id="499"/>
            <p14:sldId id="1110"/>
            <p14:sldId id="703"/>
            <p14:sldId id="707"/>
            <p14:sldId id="709"/>
            <p14:sldId id="584"/>
            <p14:sldId id="872"/>
            <p14:sldId id="871"/>
            <p14:sldId id="662"/>
            <p14:sldId id="578"/>
            <p14:sldId id="510"/>
            <p14:sldId id="549"/>
            <p14:sldId id="577"/>
            <p14:sldId id="551"/>
            <p14:sldId id="869"/>
            <p14:sldId id="1055"/>
            <p14:sldId id="553"/>
            <p14:sldId id="1111"/>
            <p14:sldId id="1094"/>
            <p14:sldId id="1090"/>
            <p14:sldId id="518"/>
            <p14:sldId id="1112"/>
            <p14:sldId id="587"/>
            <p14:sldId id="1095"/>
            <p14:sldId id="1096"/>
            <p14:sldId id="1097"/>
            <p14:sldId id="1098"/>
            <p14:sldId id="639"/>
            <p14:sldId id="1020"/>
            <p14:sldId id="514"/>
            <p14:sldId id="966"/>
            <p14:sldId id="967"/>
            <p14:sldId id="968"/>
            <p14:sldId id="603"/>
            <p14:sldId id="970"/>
            <p14:sldId id="897"/>
            <p14:sldId id="1099"/>
            <p14:sldId id="889"/>
            <p14:sldId id="744"/>
            <p14:sldId id="1100"/>
            <p14:sldId id="1069"/>
            <p14:sldId id="887"/>
            <p14:sldId id="976"/>
            <p14:sldId id="1101"/>
            <p14:sldId id="974"/>
            <p14:sldId id="940"/>
            <p14:sldId id="927"/>
            <p14:sldId id="928"/>
            <p14:sldId id="1093"/>
            <p14:sldId id="1102"/>
            <p14:sldId id="1113"/>
            <p14:sldId id="1114"/>
            <p14:sldId id="1044"/>
            <p14:sldId id="1103"/>
            <p14:sldId id="1104"/>
            <p14:sldId id="1092"/>
            <p14:sldId id="1091"/>
            <p14:sldId id="1107"/>
            <p14:sldId id="1106"/>
            <p14:sldId id="1108"/>
            <p14:sldId id="1109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544F"/>
    <a:srgbClr val="9E60B8"/>
    <a:srgbClr val="B58900"/>
    <a:srgbClr val="5493CB"/>
    <a:srgbClr val="025249"/>
    <a:srgbClr val="EF7D1D"/>
    <a:srgbClr val="D4EBE9"/>
    <a:srgbClr val="41719C"/>
    <a:srgbClr val="D6A08C"/>
    <a:srgbClr val="57B9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987"/>
    <p:restoredTop sz="96853" autoAdjust="0"/>
  </p:normalViewPr>
  <p:slideViewPr>
    <p:cSldViewPr snapToGrid="0" snapToObjects="1">
      <p:cViewPr varScale="1">
        <p:scale>
          <a:sx n="178" d="100"/>
          <a:sy n="178" d="100"/>
        </p:scale>
        <p:origin x="168" y="216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image1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05.10.21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93086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2161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80224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0089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15717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968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2430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9264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aphql-java-kickstart/graphql-java-tools" TargetMode="Externa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pec.graphql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aphql-java-kickstart/graphql-java-tools" TargetMode="Externa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pring.io/spring-graphql/docs/current-SNAPSHOT/reference/html/" TargetMode="Externa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1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11163" y="1613097"/>
            <a:ext cx="99059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 APIs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jCon</a:t>
            </a:r>
            <a:r>
              <a:rPr lang="de-DE" sz="1400" spc="80" dirty="0">
                <a:solidFill>
                  <a:srgbClr val="D4EBE9"/>
                </a:solidFill>
              </a:rPr>
              <a:t> 2021 | </a:t>
            </a:r>
            <a:r>
              <a:rPr lang="de-DE" sz="1400" spc="80" dirty="0" err="1">
                <a:solidFill>
                  <a:srgbClr val="D4EBE9"/>
                </a:solidFill>
              </a:rPr>
              <a:t>October</a:t>
            </a:r>
            <a:r>
              <a:rPr lang="de-DE" sz="1400" spc="80" dirty="0">
                <a:solidFill>
                  <a:srgbClr val="D4EBE9"/>
                </a:solidFill>
              </a:rPr>
              <a:t>, 6 2021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1377139" y="4533661"/>
            <a:ext cx="5053478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react.schule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jcon-graphql</a:t>
            </a:r>
            <a:endParaRPr lang="de-DE" sz="320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4790661" y="2951923"/>
            <a:ext cx="415455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with</a:t>
            </a:r>
            <a:r>
              <a:rPr lang="de-DE" sz="6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Java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D755AEE0-53CD-8142-BCE9-C5DCFE40FA46}"/>
              </a:ext>
            </a:extLst>
          </p:cNvPr>
          <p:cNvSpPr/>
          <p:nvPr/>
        </p:nvSpPr>
        <p:spPr>
          <a:xfrm>
            <a:off x="1691323" y="1366603"/>
            <a:ext cx="17411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b="1" dirty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Building</a:t>
            </a:r>
            <a:endParaRPr lang="de-DE" b="1" dirty="0">
              <a:solidFill>
                <a:srgbClr val="41719C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Select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use-case</a:t>
            </a:r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4585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1025525"/>
            <a:ext cx="9499600" cy="5329238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The GraphQL Query Language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304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Language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select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b="1" dirty="0" err="1">
                <a:solidFill>
                  <a:srgbClr val="41719C"/>
                </a:solidFill>
                <a:latin typeface="Source Sans Pro Semibold" panose="020B0503030403020204" pitchFamily="34" charset="77"/>
              </a:rPr>
              <a:t>fields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object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graphs</a:t>
            </a:r>
            <a:endParaRPr lang="de-DE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46AB4A8-C79D-5743-B572-F9A927A44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4810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AFBDC43-01B3-B341-8B95-8E99934E28CD}"/>
              </a:ext>
            </a:extLst>
          </p:cNvPr>
          <p:cNvSpPr/>
          <p:nvPr/>
        </p:nvSpPr>
        <p:spPr>
          <a:xfrm>
            <a:off x="314212" y="4402637"/>
            <a:ext cx="9185388" cy="2135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Language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select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b="1" dirty="0" err="1">
                <a:solidFill>
                  <a:srgbClr val="41719C"/>
                </a:solidFill>
                <a:latin typeface="Source Sans Pro Semibold" panose="020B0503030403020204" pitchFamily="34" charset="77"/>
              </a:rPr>
              <a:t>fields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object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graphs</a:t>
            </a:r>
            <a:endParaRPr lang="de-DE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634383E-E649-124C-990B-B78341077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Query </a:t>
            </a:r>
            <a:r>
              <a:rPr lang="de-DE" dirty="0" err="1"/>
              <a:t>Result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73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A2B17D7-F3CF-2540-A0B6-27177D579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describe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what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should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do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7B1AA1A-C050-AD4D-8EBB-0EB07BC53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5348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modifiy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POST, PUT, PATCH, DELETE in REST)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E857FFB-7DCF-434D-9F25-18B194EEE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Server Events,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AD11634-28A0-E24C-8C7C-F6F24E02F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639934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Part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Freelance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developer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trainer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E38126-713D-C54E-9416-190104A3F961}"/>
              </a:ext>
            </a:extLst>
          </p:cNvPr>
          <p:cNvSpPr/>
          <p:nvPr/>
        </p:nvSpPr>
        <p:spPr>
          <a:xfrm>
            <a:off x="1136807" y="2559752"/>
            <a:ext cx="41200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Workshops, Coaching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227C0EB-CA74-0E49-A87A-588F201C0840}"/>
              </a:ext>
            </a:extLst>
          </p:cNvPr>
          <p:cNvSpPr/>
          <p:nvPr/>
        </p:nvSpPr>
        <p:spPr>
          <a:xfrm>
            <a:off x="6754932" y="5212366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C000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081E820-4CF4-3149-8ABF-F311E2FD2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932" y="2451560"/>
            <a:ext cx="1861194" cy="271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7109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 err="1"/>
              <a:t>Runtime</a:t>
            </a:r>
            <a:r>
              <a:rPr lang="de-DE" spc="100" dirty="0"/>
              <a:t> (AKA: </a:t>
            </a:r>
            <a:r>
              <a:rPr lang="de-DE" spc="100" dirty="0" err="1"/>
              <a:t>Your</a:t>
            </a:r>
            <a:r>
              <a:rPr lang="de-DE" spc="100" dirty="0"/>
              <a:t> </a:t>
            </a:r>
            <a:r>
              <a:rPr lang="de-DE" spc="100" dirty="0" err="1"/>
              <a:t>application</a:t>
            </a:r>
            <a:r>
              <a:rPr lang="de-DE" spc="100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Determining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Data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database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68A0A72-F4D0-F349-BBDF-7552BF50A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359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general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approach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server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etc.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Multiple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abstractions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top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including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support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4892510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4888742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4892509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4053523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4558802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CE29EF-C8A0-4E4E-BC62-3843626ECB47}"/>
              </a:ext>
            </a:extLst>
          </p:cNvPr>
          <p:cNvSpPr/>
          <p:nvPr/>
        </p:nvSpPr>
        <p:spPr>
          <a:xfrm>
            <a:off x="2845376" y="4204691"/>
            <a:ext cx="164981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Spring/Spring Boot-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105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C986F2CB-8C8B-BB47-9CE2-79AE4D8993CC}"/>
              </a:ext>
            </a:extLst>
          </p:cNvPr>
          <p:cNvCxnSpPr>
            <a:cxnSpLocks/>
          </p:cNvCxnSpPr>
          <p:nvPr/>
        </p:nvCxnSpPr>
        <p:spPr>
          <a:xfrm flipH="1">
            <a:off x="2378838" y="4326441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A2DC7C0-69D5-9D44-9A22-9EAD338BED4A}"/>
              </a:ext>
            </a:extLst>
          </p:cNvPr>
          <p:cNvCxnSpPr>
            <a:cxnSpLocks/>
          </p:cNvCxnSpPr>
          <p:nvPr/>
        </p:nvCxnSpPr>
        <p:spPr>
          <a:xfrm>
            <a:off x="3492629" y="4480330"/>
            <a:ext cx="0" cy="29156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D98E82CD-30C3-4848-80DA-06006785AFC9}"/>
              </a:ext>
            </a:extLst>
          </p:cNvPr>
          <p:cNvCxnSpPr>
            <a:cxnSpLocks/>
          </p:cNvCxnSpPr>
          <p:nvPr/>
        </p:nvCxnSpPr>
        <p:spPr>
          <a:xfrm>
            <a:off x="4371680" y="4480330"/>
            <a:ext cx="554894" cy="34871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general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approach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server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etc.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Multiple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abstractions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top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including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support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4892510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4888742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4892509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B66441A8-1802-A644-8D63-61C58B85DEA0}"/>
              </a:ext>
            </a:extLst>
          </p:cNvPr>
          <p:cNvSpPr/>
          <p:nvPr/>
        </p:nvSpPr>
        <p:spPr>
          <a:xfrm>
            <a:off x="6735453" y="5731497"/>
            <a:ext cx="2734011" cy="509047"/>
          </a:xfrm>
          <a:prstGeom prst="rect">
            <a:avLst/>
          </a:prstGeom>
          <a:solidFill>
            <a:srgbClr val="549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MicroProfile</a:t>
            </a:r>
            <a:r>
              <a:rPr lang="de-DE" dirty="0">
                <a:solidFill>
                  <a:srgbClr val="025249"/>
                </a:solidFill>
              </a:rPr>
              <a:t> GraphQL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4053523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4558802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CE29EF-C8A0-4E4E-BC62-3843626ECB47}"/>
              </a:ext>
            </a:extLst>
          </p:cNvPr>
          <p:cNvSpPr/>
          <p:nvPr/>
        </p:nvSpPr>
        <p:spPr>
          <a:xfrm>
            <a:off x="2845376" y="4204691"/>
            <a:ext cx="164981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Spring/Spring Boot-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105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C986F2CB-8C8B-BB47-9CE2-79AE4D8993CC}"/>
              </a:ext>
            </a:extLst>
          </p:cNvPr>
          <p:cNvCxnSpPr>
            <a:cxnSpLocks/>
          </p:cNvCxnSpPr>
          <p:nvPr/>
        </p:nvCxnSpPr>
        <p:spPr>
          <a:xfrm flipH="1">
            <a:off x="2378838" y="4326441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A2DC7C0-69D5-9D44-9A22-9EAD338BED4A}"/>
              </a:ext>
            </a:extLst>
          </p:cNvPr>
          <p:cNvCxnSpPr>
            <a:cxnSpLocks/>
          </p:cNvCxnSpPr>
          <p:nvPr/>
        </p:nvCxnSpPr>
        <p:spPr>
          <a:xfrm>
            <a:off x="3492629" y="4480330"/>
            <a:ext cx="0" cy="29156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D98E82CD-30C3-4848-80DA-06006785AFC9}"/>
              </a:ext>
            </a:extLst>
          </p:cNvPr>
          <p:cNvCxnSpPr>
            <a:cxnSpLocks/>
          </p:cNvCxnSpPr>
          <p:nvPr/>
        </p:nvCxnSpPr>
        <p:spPr>
          <a:xfrm>
            <a:off x="4371680" y="4480330"/>
            <a:ext cx="554894" cy="34871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55839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4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general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approach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server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etc.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Multiple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abstractions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top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including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support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focus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on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related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4892510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4888742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4892509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B66441A8-1802-A644-8D63-61C58B85DEA0}"/>
              </a:ext>
            </a:extLst>
          </p:cNvPr>
          <p:cNvSpPr/>
          <p:nvPr/>
        </p:nvSpPr>
        <p:spPr>
          <a:xfrm>
            <a:off x="6735453" y="5731497"/>
            <a:ext cx="2734011" cy="509047"/>
          </a:xfrm>
          <a:prstGeom prst="rect">
            <a:avLst/>
          </a:prstGeom>
          <a:solidFill>
            <a:srgbClr val="549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MicroProfile</a:t>
            </a:r>
            <a:r>
              <a:rPr lang="de-DE" dirty="0">
                <a:solidFill>
                  <a:srgbClr val="025249"/>
                </a:solidFill>
              </a:rPr>
              <a:t> GraphQL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4053523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4558802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CE29EF-C8A0-4E4E-BC62-3843626ECB47}"/>
              </a:ext>
            </a:extLst>
          </p:cNvPr>
          <p:cNvSpPr/>
          <p:nvPr/>
        </p:nvSpPr>
        <p:spPr>
          <a:xfrm>
            <a:off x="2845376" y="4204691"/>
            <a:ext cx="164981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Spring/Spring Boot-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105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C986F2CB-8C8B-BB47-9CE2-79AE4D8993CC}"/>
              </a:ext>
            </a:extLst>
          </p:cNvPr>
          <p:cNvCxnSpPr>
            <a:cxnSpLocks/>
          </p:cNvCxnSpPr>
          <p:nvPr/>
        </p:nvCxnSpPr>
        <p:spPr>
          <a:xfrm flipH="1">
            <a:off x="2378838" y="4326441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A2DC7C0-69D5-9D44-9A22-9EAD338BED4A}"/>
              </a:ext>
            </a:extLst>
          </p:cNvPr>
          <p:cNvCxnSpPr>
            <a:cxnSpLocks/>
          </p:cNvCxnSpPr>
          <p:nvPr/>
        </p:nvCxnSpPr>
        <p:spPr>
          <a:xfrm>
            <a:off x="3492629" y="4480330"/>
            <a:ext cx="0" cy="29156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D98E82CD-30C3-4848-80DA-06006785AFC9}"/>
              </a:ext>
            </a:extLst>
          </p:cNvPr>
          <p:cNvCxnSpPr>
            <a:cxnSpLocks/>
          </p:cNvCxnSpPr>
          <p:nvPr/>
        </p:nvCxnSpPr>
        <p:spPr>
          <a:xfrm>
            <a:off x="4371680" y="4480330"/>
            <a:ext cx="554894" cy="34871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79193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www.graphql-java.com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Pure GraphQL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independent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relations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JEE)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4580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Server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914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development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tasks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"schema-first"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approach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collect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varies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high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415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Schema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3176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describe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in a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provide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decision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How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data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provided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decision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We're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still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designing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APIs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according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domain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needs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and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likes</a:t>
            </a:r>
            <a:endParaRPr lang="de-DE" sz="2400" b="1" dirty="0">
              <a:solidFill>
                <a:srgbClr val="36544F"/>
              </a:solidFill>
              <a:latin typeface="Source Sans Pro Semibold" panose="020B0503030403020204" pitchFamily="34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59268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GraphQL API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Schema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9712990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745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7" y="2187709"/>
            <a:ext cx="6708888" cy="3570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13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Basics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r>
              <a:rPr lang="de-DE" sz="4000" u="sng" dirty="0">
                <a:solidFill>
                  <a:srgbClr val="9E60B8"/>
                </a:solidFill>
              </a:rPr>
              <a:t>Part 1</a:t>
            </a: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6258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References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1770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265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3812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Entry-Points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into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5112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Resolving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query</a:t>
            </a:r>
            <a:r>
              <a:rPr lang="de-DE" dirty="0"/>
              <a:t>: 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057195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28958" cy="6721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53078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28958" cy="716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0788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28958" cy="716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06A2359-0141-F542-962A-DE7D0BF969C9}"/>
              </a:ext>
            </a:extLst>
          </p:cNvPr>
          <p:cNvSpPr/>
          <p:nvPr/>
        </p:nvSpPr>
        <p:spPr>
          <a:xfrm>
            <a:off x="1648416" y="5231775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en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en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242007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</p:spTree>
    <p:extLst>
      <p:ext uri="{BB962C8B-B14F-4D97-AF65-F5344CB8AC3E}">
        <p14:creationId xmlns:p14="http://schemas.microsoft.com/office/powerpoint/2010/main" val="3139957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00188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D286633-A257-8648-AAD1-FA2120E1587F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454CE4A-EE59-144D-938F-ED56FF38CC46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BCB931B-664B-4E4F-85AF-045DED3E7959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</p:spTree>
    <p:extLst>
      <p:ext uri="{BB962C8B-B14F-4D97-AF65-F5344CB8AC3E}">
        <p14:creationId xmlns:p14="http://schemas.microsoft.com/office/powerpoint/2010/main" val="17957552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8680257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B5AAA8A-8B31-5948-A1A1-BEBA30BAC72C}"/>
              </a:ext>
            </a:extLst>
          </p:cNvPr>
          <p:cNvSpPr/>
          <p:nvPr/>
        </p:nvSpPr>
        <p:spPr>
          <a:xfrm>
            <a:off x="625229" y="5293681"/>
            <a:ext cx="244268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Assume</a:t>
            </a:r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 Beer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Pojo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  <a:p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contains</a:t>
            </a:r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 "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name</a:t>
            </a:r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"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and</a:t>
            </a:r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 "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price</a:t>
            </a:r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"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property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EF889147-F6A2-1B40-8612-49FFF991E776}"/>
              </a:ext>
            </a:extLst>
          </p:cNvPr>
          <p:cNvCxnSpPr>
            <a:cxnSpLocks/>
          </p:cNvCxnSpPr>
          <p:nvPr/>
        </p:nvCxnSpPr>
        <p:spPr>
          <a:xfrm flipH="1">
            <a:off x="1995055" y="5146055"/>
            <a:ext cx="1885950" cy="27280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4187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technically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allowed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319882" y="1992053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319882" y="4134793"/>
            <a:ext cx="8112229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Integer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199" y="2012346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168282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E9434C6-564E-9442-9076-25FC2A3E839B}"/>
              </a:ext>
            </a:extLst>
          </p:cNvPr>
          <p:cNvSpPr/>
          <p:nvPr/>
        </p:nvSpPr>
        <p:spPr>
          <a:xfrm>
            <a:off x="2319882" y="3059668"/>
            <a:ext cx="612440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399712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Same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Query, but must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Reactive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Streams Publisher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Typically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Web-Clients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412649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onNewRating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7C7F6C0-4F3C-0746-A382-8278E9E5FAD4}"/>
              </a:ext>
            </a:extLst>
          </p:cNvPr>
          <p:cNvSpPr/>
          <p:nvPr/>
        </p:nvSpPr>
        <p:spPr>
          <a:xfrm>
            <a:off x="2416313" y="3369727"/>
            <a:ext cx="8112229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org.reactivestreams.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SubscriptionDataFetchers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getRatingPublisher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0747594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203199" y="1026060"/>
            <a:ext cx="9386073" cy="3513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on Root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(Fields not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match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missing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552708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203199" y="1026060"/>
            <a:ext cx="9386073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6B34C19A-3CE0-5D4D-96DF-06E713DD94E1}"/>
              </a:ext>
            </a:extLst>
          </p:cNvPr>
          <p:cNvCxnSpPr>
            <a:cxnSpLocks/>
          </p:cNvCxnSpPr>
          <p:nvPr/>
        </p:nvCxnSpPr>
        <p:spPr>
          <a:xfrm flipV="1">
            <a:off x="1894788" y="4623847"/>
            <a:ext cx="5222449" cy="433634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921A82B7-A0ED-0745-B302-242D9CF49AD8}"/>
              </a:ext>
            </a:extLst>
          </p:cNvPr>
          <p:cNvSpPr/>
          <p:nvPr/>
        </p:nvSpPr>
        <p:spPr>
          <a:xfrm rot="21313131">
            <a:off x="5482206" y="4385005"/>
            <a:ext cx="155586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'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🤔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61230753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185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write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API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Non-Root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Root-Fields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receive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"Source"-Property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DataFetchingEnvironment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3576188" y="4083509"/>
            <a:ext cx="66929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shopRepository.findShopsSellingBeer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59945A2-3DFB-5144-87B8-8A183BECC6B9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6592545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</p:spTree>
    <p:extLst>
      <p:ext uri="{BB962C8B-B14F-4D97-AF65-F5344CB8AC3E}">
        <p14:creationId xmlns:p14="http://schemas.microsoft.com/office/powerpoint/2010/main" val="249970822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57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All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share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ideas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 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directly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abstraction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not Spring/JEE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related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adapters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DGS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spring-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look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Both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target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6173111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5334124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5330356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5334123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3664161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5000416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CAFD3F82-D7D7-C641-82EF-484E08CEB7C5}"/>
              </a:ext>
            </a:extLst>
          </p:cNvPr>
          <p:cNvSpPr/>
          <p:nvPr/>
        </p:nvSpPr>
        <p:spPr>
          <a:xfrm>
            <a:off x="5740750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7/2021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52A435CB-31C0-A742-9EDD-0A66399A163F}"/>
              </a:ext>
            </a:extLst>
          </p:cNvPr>
          <p:cNvSpPr/>
          <p:nvPr/>
        </p:nvSpPr>
        <p:spPr>
          <a:xfrm>
            <a:off x="6842729" y="5143929"/>
            <a:ext cx="171713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First (open-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 Release</a:t>
            </a:r>
            <a:endParaRPr lang="de-DE" sz="1050" dirty="0"/>
          </a:p>
        </p:txBody>
      </p: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1F7CE2DA-3726-8543-BB72-49FD2E5E0589}"/>
              </a:ext>
            </a:extLst>
          </p:cNvPr>
          <p:cNvCxnSpPr>
            <a:cxnSpLocks/>
          </p:cNvCxnSpPr>
          <p:nvPr/>
        </p:nvCxnSpPr>
        <p:spPr>
          <a:xfrm flipH="1">
            <a:off x="6376191" y="5265679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8054E649-A24F-144C-BE3A-80618DFB804C}"/>
              </a:ext>
            </a:extLst>
          </p:cNvPr>
          <p:cNvSpPr/>
          <p:nvPr/>
        </p:nvSpPr>
        <p:spPr>
          <a:xfrm>
            <a:off x="476052" y="4491369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-java-</a:t>
            </a:r>
            <a:r>
              <a:rPr lang="de-DE" sz="1600" dirty="0" err="1">
                <a:solidFill>
                  <a:srgbClr val="025249"/>
                </a:solidFill>
              </a:rPr>
              <a:t>servlet</a:t>
            </a:r>
            <a:endParaRPr lang="de-DE" sz="1600" dirty="0">
              <a:solidFill>
                <a:srgbClr val="025249"/>
              </a:solidFill>
            </a:endParaRPr>
          </a:p>
        </p:txBody>
      </p:sp>
      <p:sp>
        <p:nvSpPr>
          <p:cNvPr id="27" name="Pfeil nach unten 26">
            <a:extLst>
              <a:ext uri="{FF2B5EF4-FFF2-40B4-BE49-F238E27FC236}">
                <a16:creationId xmlns:a16="http://schemas.microsoft.com/office/drawing/2014/main" id="{6AA9954E-3D02-1046-8E70-2B4677DE95ED}"/>
              </a:ext>
            </a:extLst>
          </p:cNvPr>
          <p:cNvSpPr/>
          <p:nvPr/>
        </p:nvSpPr>
        <p:spPr>
          <a:xfrm>
            <a:off x="1413460" y="4163948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Abgerundetes Rechteck 27">
            <a:extLst>
              <a:ext uri="{FF2B5EF4-FFF2-40B4-BE49-F238E27FC236}">
                <a16:creationId xmlns:a16="http://schemas.microsoft.com/office/drawing/2014/main" id="{7B4BCFBD-9E78-9446-AC75-97D24BFF54A0}"/>
              </a:ext>
            </a:extLst>
          </p:cNvPr>
          <p:cNvSpPr/>
          <p:nvPr/>
        </p:nvSpPr>
        <p:spPr>
          <a:xfrm>
            <a:off x="3643547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2/2021</a:t>
            </a:r>
          </a:p>
        </p:txBody>
      </p:sp>
      <p:sp>
        <p:nvSpPr>
          <p:cNvPr id="29" name="Abgerundetes Rechteck 28">
            <a:extLst>
              <a:ext uri="{FF2B5EF4-FFF2-40B4-BE49-F238E27FC236}">
                <a16:creationId xmlns:a16="http://schemas.microsoft.com/office/drawing/2014/main" id="{81EC787A-14B4-BC42-BA78-B09D575EAE32}"/>
              </a:ext>
            </a:extLst>
          </p:cNvPr>
          <p:cNvSpPr/>
          <p:nvPr/>
        </p:nvSpPr>
        <p:spPr>
          <a:xfrm>
            <a:off x="1646732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2017</a:t>
            </a:r>
          </a:p>
        </p:txBody>
      </p:sp>
      <p:sp>
        <p:nvSpPr>
          <p:cNvPr id="30" name="Abgerundetes Rechteck 29">
            <a:extLst>
              <a:ext uri="{FF2B5EF4-FFF2-40B4-BE49-F238E27FC236}">
                <a16:creationId xmlns:a16="http://schemas.microsoft.com/office/drawing/2014/main" id="{49CE15CC-2C4D-CB47-A1AC-726A73F95F07}"/>
              </a:ext>
            </a:extLst>
          </p:cNvPr>
          <p:cNvSpPr/>
          <p:nvPr/>
        </p:nvSpPr>
        <p:spPr>
          <a:xfrm>
            <a:off x="5703477" y="6077658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2621118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9513930" cy="4008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Specifikation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https://spec.graphql.org/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Published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in 2015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Facebook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Since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2018,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 GraphQL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specification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developed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GraphQL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includes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language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implementation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!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Server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reference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implementation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76792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-java-tools 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POJOs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A18DAB3-1F03-C641-824F-27A80E6F6B5D}"/>
              </a:ext>
            </a:extLst>
          </p:cNvPr>
          <p:cNvSpPr/>
          <p:nvPr/>
        </p:nvSpPr>
        <p:spPr>
          <a:xfrm>
            <a:off x="7169083" y="2059757"/>
            <a:ext cx="2262433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2112FB7-42E8-6948-A139-B91AE3A5E79B}"/>
              </a:ext>
            </a:extLst>
          </p:cNvPr>
          <p:cNvSpPr/>
          <p:nvPr/>
        </p:nvSpPr>
        <p:spPr>
          <a:xfrm>
            <a:off x="7169083" y="1220770"/>
            <a:ext cx="226243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5C299E00-1C79-9F45-ADE5-FDB168629359}"/>
              </a:ext>
            </a:extLst>
          </p:cNvPr>
          <p:cNvSpPr/>
          <p:nvPr/>
        </p:nvSpPr>
        <p:spPr>
          <a:xfrm>
            <a:off x="8300299" y="172604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235903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Root-Field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902048"/>
            <a:ext cx="890185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916559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85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Mutation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Input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deserialized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POJO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instances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759862"/>
            <a:ext cx="8901859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359353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 will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parameter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370203"/>
            <a:ext cx="890185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GraphQLResolver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&lt;Beer&gt;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2103436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727536" cy="7608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spring-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https://docs.spring.io/spring-graphql/docs/current-SNAPSHOT/reference/html/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"Official" Spring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solution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Takes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combines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concepts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Spring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Supports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Still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status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released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weeks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ago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July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86D4DB3-8290-D64D-B866-2A0BA2007181}"/>
              </a:ext>
            </a:extLst>
          </p:cNvPr>
          <p:cNvSpPr/>
          <p:nvPr/>
        </p:nvSpPr>
        <p:spPr>
          <a:xfrm>
            <a:off x="7169083" y="2059757"/>
            <a:ext cx="2262433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7CAE57D-2DD9-9148-9FB0-85FB23B98DBD}"/>
              </a:ext>
            </a:extLst>
          </p:cNvPr>
          <p:cNvSpPr/>
          <p:nvPr/>
        </p:nvSpPr>
        <p:spPr>
          <a:xfrm>
            <a:off x="7169083" y="1220770"/>
            <a:ext cx="226243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86075F22-5AA9-F14C-9FC2-F7DDC37C3CB8}"/>
              </a:ext>
            </a:extLst>
          </p:cNvPr>
          <p:cNvSpPr/>
          <p:nvPr/>
        </p:nvSpPr>
        <p:spPr>
          <a:xfrm>
            <a:off x="8300299" y="172604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659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programming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REST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controllers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747052" y="3434137"/>
            <a:ext cx="34323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Schema via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Naming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convention</a:t>
            </a:r>
            <a:endParaRPr lang="de-DE" sz="140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39548" y="3588026"/>
            <a:ext cx="377687" cy="212028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091070" y="3754599"/>
            <a:ext cx="2787925" cy="105324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659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programming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REST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controllers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5406887" y="4502426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6451280" y="4313583"/>
            <a:ext cx="27783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Arguments via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Parameters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659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programming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REST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controllers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273826" y="5575852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5318219" y="5387009"/>
            <a:ext cx="30332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Parent-Objects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Parameters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February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 Boot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211767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February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 Boot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 not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available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Code-Generator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Maven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definition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Apollo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Federation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combining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multiple APIs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210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Example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Application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</a:t>
            </a:r>
            <a:r>
              <a:rPr lang="de-DE" sz="1600" cap="none" spc="100" dirty="0" err="1"/>
              <a:t>code</a:t>
            </a:r>
            <a:r>
              <a:rPr lang="de-DE" sz="1600" cap="none" spc="100" dirty="0"/>
              <a:t>: https://</a:t>
            </a:r>
            <a:r>
              <a:rPr lang="de-DE" sz="1600" cap="none" spc="100" dirty="0" err="1"/>
              <a:t>github.com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nilshartmann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-java-talk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716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February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 Boot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 not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available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Code-Generator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Maven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definition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Apollo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Federation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combining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multiple APIs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Difficult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112282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MicroProfile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programming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Code-first: Schema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derived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Code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Entities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Components)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opposite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Schema-frist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3D99287-906E-074A-B74D-41295ECC60C2}"/>
              </a:ext>
            </a:extLst>
          </p:cNvPr>
          <p:cNvSpPr/>
          <p:nvPr/>
        </p:nvSpPr>
        <p:spPr>
          <a:xfrm>
            <a:off x="6735453" y="5731497"/>
            <a:ext cx="2734011" cy="509047"/>
          </a:xfrm>
          <a:prstGeom prst="rect">
            <a:avLst/>
          </a:prstGeom>
          <a:solidFill>
            <a:srgbClr val="549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MicroProfile</a:t>
            </a:r>
            <a:r>
              <a:rPr lang="de-DE" dirty="0">
                <a:solidFill>
                  <a:srgbClr val="025249"/>
                </a:solidFill>
              </a:rPr>
              <a:t> GraphQL</a:t>
            </a:r>
          </a:p>
        </p:txBody>
      </p:sp>
    </p:spTree>
    <p:extLst>
      <p:ext uri="{BB962C8B-B14F-4D97-AF65-F5344CB8AC3E}">
        <p14:creationId xmlns:p14="http://schemas.microsoft.com/office/powerpoint/2010/main" val="90623729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GraphQL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Pojos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DED2F83-7ACB-684F-895B-DB95D2001C34}"/>
              </a:ext>
            </a:extLst>
          </p:cNvPr>
          <p:cNvSpPr txBox="1"/>
          <p:nvPr/>
        </p:nvSpPr>
        <p:spPr>
          <a:xfrm>
            <a:off x="520142" y="2587065"/>
            <a:ext cx="90371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@Type</a:t>
            </a:r>
          </a:p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@Name("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") </a:t>
            </a:r>
          </a:p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@Description("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Represents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a Beer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that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can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rated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")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Ignore</a:t>
            </a:r>
            <a:endParaRPr lang="de-DE" b="1" dirty="0">
              <a:solidFill>
                <a:srgbClr val="5493CB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primaryKey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  // not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part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GraphQL API        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NonNull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58792167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GraphQL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Components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DED2F83-7ACB-684F-895B-DB95D2001C34}"/>
              </a:ext>
            </a:extLst>
          </p:cNvPr>
          <p:cNvSpPr txBox="1"/>
          <p:nvPr/>
        </p:nvSpPr>
        <p:spPr>
          <a:xfrm>
            <a:off x="434404" y="2374051"/>
            <a:ext cx="903719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GraphQLApi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BeerApi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       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@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@Query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("Returns a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specific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identified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    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List&lt;Shop&gt; </a:t>
            </a:r>
            <a:r>
              <a:rPr lang="de-DE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@Source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32766216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Conclusion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what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framework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should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I pick?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World: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Future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tell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but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906344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4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Conclusion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what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framework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should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I pick?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World: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Future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tell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but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JEE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60294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83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Conclusion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what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framework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should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I pick?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World: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Future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tell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but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JEE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645185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595809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Thank</a:t>
            </a:r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8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you</a:t>
            </a:r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2041965" y="4678415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react.schule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jcon-graphql</a:t>
            </a:r>
            <a:endParaRPr lang="de-DE" sz="2400" b="1" dirty="0">
              <a:solidFill>
                <a:srgbClr val="41719C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Contact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717471" y="5705094"/>
            <a:ext cx="26420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482526" y="574226"/>
            <a:ext cx="4940948" cy="381512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0F551FF-1BA4-4C4A-8003-34A85EF2E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Select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use-case</a:t>
            </a:r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6522D-2326-F34A-91E7-38A0AF17E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67246"/>
            <a:ext cx="3900077" cy="4487438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43620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98372" y="2990626"/>
            <a:ext cx="2312894" cy="102034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270542" y="1406354"/>
            <a:ext cx="740153" cy="570626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44D4F918-1259-E64C-88BB-A66F3A9EF156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64212127-EB5B-DE4F-9E4C-6BAA895CD275}"/>
              </a:ext>
            </a:extLst>
          </p:cNvPr>
          <p:cNvSpPr/>
          <p:nvPr/>
        </p:nvSpPr>
        <p:spPr>
          <a:xfrm>
            <a:off x="8318984" y="1232371"/>
            <a:ext cx="740153" cy="108682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121523"/>
            <a:ext cx="740153" cy="9666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97087D29-17E9-B741-85BA-A1EBD251C1E9}"/>
              </a:ext>
            </a:extLst>
          </p:cNvPr>
          <p:cNvSpPr/>
          <p:nvPr/>
        </p:nvSpPr>
        <p:spPr>
          <a:xfrm>
            <a:off x="8303485" y="5539058"/>
            <a:ext cx="740153" cy="8541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>
            <a:off x="8265300" y="3263596"/>
            <a:ext cx="740153" cy="132127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5D8D7F4B-D5E6-7A44-AF92-DD7D4FBDB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49CC76B9-2F8D-274C-B32C-A6A982D73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70125"/>
            <a:ext cx="3900077" cy="448743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Select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use-case</a:t>
            </a:r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"B1"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stars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comment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author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endParaRPr lang="de-DE" sz="14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324574" y="2958353"/>
            <a:ext cx="3757781" cy="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6042355" y="2087613"/>
            <a:ext cx="2040000" cy="135234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C0F799C-4963-8346-94E2-D3FC4C88ADBE}"/>
              </a:ext>
            </a:extLst>
          </p:cNvPr>
          <p:cNvCxnSpPr>
            <a:cxnSpLocks/>
          </p:cNvCxnSpPr>
          <p:nvPr/>
        </p:nvCxnSpPr>
        <p:spPr>
          <a:xfrm>
            <a:off x="5410593" y="5014913"/>
            <a:ext cx="2723757" cy="81702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648F30D-CB11-394E-BFBC-30F916C4AA7E}"/>
              </a:ext>
            </a:extLst>
          </p:cNvPr>
          <p:cNvCxnSpPr>
            <a:cxnSpLocks/>
          </p:cNvCxnSpPr>
          <p:nvPr/>
        </p:nvCxnSpPr>
        <p:spPr>
          <a:xfrm flipV="1">
            <a:off x="6386986" y="4431226"/>
            <a:ext cx="1695369" cy="3105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6207DAA7-0968-4949-BDB2-DB01CB131E02}"/>
              </a:ext>
            </a:extLst>
          </p:cNvPr>
          <p:cNvSpPr/>
          <p:nvPr/>
        </p:nvSpPr>
        <p:spPr>
          <a:xfrm>
            <a:off x="8270542" y="1666045"/>
            <a:ext cx="740153" cy="251655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E466241-C7CA-4F49-A88F-FAF16CC02D88}"/>
              </a:ext>
            </a:extLst>
          </p:cNvPr>
          <p:cNvSpPr/>
          <p:nvPr/>
        </p:nvSpPr>
        <p:spPr>
          <a:xfrm>
            <a:off x="8270542" y="2849672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89FCEA5-BBC2-C54F-9C81-364C569D6D20}"/>
              </a:ext>
            </a:extLst>
          </p:cNvPr>
          <p:cNvSpPr/>
          <p:nvPr/>
        </p:nvSpPr>
        <p:spPr>
          <a:xfrm>
            <a:off x="8270541" y="4283486"/>
            <a:ext cx="740153" cy="10868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97451E1A-A4A3-F347-9A03-4A7AA0819A16}"/>
              </a:ext>
            </a:extLst>
          </p:cNvPr>
          <p:cNvSpPr/>
          <p:nvPr/>
        </p:nvSpPr>
        <p:spPr>
          <a:xfrm>
            <a:off x="8265301" y="5671923"/>
            <a:ext cx="740153" cy="10868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286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3178</Words>
  <Application>Microsoft Macintosh PowerPoint</Application>
  <PresentationFormat>A4-Papier (210 x 297 mm)</PresentationFormat>
  <Paragraphs>746</Paragraphs>
  <Slides>67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67</vt:i4>
      </vt:variant>
    </vt:vector>
  </HeadingPairs>
  <TitlesOfParts>
    <vt:vector size="80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jCon 2021 | October, 6 2021 | @nilshartmann</vt:lpstr>
      <vt:lpstr>https://nilshartmann.net</vt:lpstr>
      <vt:lpstr>Part 1</vt:lpstr>
      <vt:lpstr>PowerPoint-Präsentation</vt:lpstr>
      <vt:lpstr>GraphQL</vt:lpstr>
      <vt:lpstr>Source code: https://github.com/nilshartmann/graphql-java-talk</vt:lpstr>
      <vt:lpstr>http://localhost:9000</vt:lpstr>
      <vt:lpstr>GraphQL Queries</vt:lpstr>
      <vt:lpstr>GraphQL Queries</vt:lpstr>
      <vt:lpstr>GraphQL Queries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PowerPoint-Präsentation</vt:lpstr>
      <vt:lpstr>Runtime (AKA: Your application)</vt:lpstr>
      <vt:lpstr>GraphQL Runtime</vt:lpstr>
      <vt:lpstr>GraphQL For Java applications</vt:lpstr>
      <vt:lpstr>GraphQL For Java applications</vt:lpstr>
      <vt:lpstr>GraphQL For Java applications</vt:lpstr>
      <vt:lpstr>GraphQL For Java applications</vt:lpstr>
      <vt:lpstr>GraphQL Server with graphql-java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Resolving your query: Data Fetchers </vt:lpstr>
      <vt:lpstr>Data Fetchers </vt:lpstr>
      <vt:lpstr>Data Fetchers </vt:lpstr>
      <vt:lpstr>Data Fetchers </vt:lpstr>
      <vt:lpstr>DataFetcher</vt:lpstr>
      <vt:lpstr>DataFetcher</vt:lpstr>
      <vt:lpstr>DataFetcher</vt:lpstr>
      <vt:lpstr>DataFetcher</vt:lpstr>
      <vt:lpstr>DataFetcher</vt:lpstr>
      <vt:lpstr>DataFetcher</vt:lpstr>
      <vt:lpstr>Object GraphS</vt:lpstr>
      <vt:lpstr>Object GraphS</vt:lpstr>
      <vt:lpstr>Object GraphS</vt:lpstr>
      <vt:lpstr>Higher level Frameworks</vt:lpstr>
      <vt:lpstr>Higher level Frameworks</vt:lpstr>
      <vt:lpstr>GraphQL For Java applications</vt:lpstr>
      <vt:lpstr>graphql-java-tools</vt:lpstr>
      <vt:lpstr>graphql-java-tools</vt:lpstr>
      <vt:lpstr>graphql-java-tools</vt:lpstr>
      <vt:lpstr>GraphQL For Java applications</vt:lpstr>
      <vt:lpstr>GraphQL For Java applications</vt:lpstr>
      <vt:lpstr>GraphQL For Java applications</vt:lpstr>
      <vt:lpstr>GraphQL For Java applications</vt:lpstr>
      <vt:lpstr>GraphQL For Java applications</vt:lpstr>
      <vt:lpstr>GraphQL For Java applications</vt:lpstr>
      <vt:lpstr>GraphQL For Java applications</vt:lpstr>
      <vt:lpstr>GraphQL For Java applications</vt:lpstr>
      <vt:lpstr>MicroProfile GraphQL</vt:lpstr>
      <vt:lpstr>MicroProfile GraphQL</vt:lpstr>
      <vt:lpstr>GraphQL For Java applications</vt:lpstr>
      <vt:lpstr>GraphQL For Java applications</vt:lpstr>
      <vt:lpstr>GraphQL For Java applications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1143</cp:revision>
  <cp:lastPrinted>2019-09-03T13:49:24Z</cp:lastPrinted>
  <dcterms:created xsi:type="dcterms:W3CDTF">2016-03-28T15:59:53Z</dcterms:created>
  <dcterms:modified xsi:type="dcterms:W3CDTF">2021-10-05T16:49:45Z</dcterms:modified>
</cp:coreProperties>
</file>